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ine MICHEL" initials="PM" lastIdx="1" clrIdx="0">
    <p:extLst>
      <p:ext uri="{19B8F6BF-5375-455C-9EA6-DF929625EA0E}">
        <p15:presenceInfo xmlns:p15="http://schemas.microsoft.com/office/powerpoint/2012/main" userId="S::pauline.michel@remy-cointreau.com::97f102c3-b64c-42e9-bf1b-8a0b8de0c7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94A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3A16E9-E2F9-435D-B862-80902E451A9D}" v="93" dt="2022-02-28T08:57:04.173"/>
    <p1510:client id="{F4D61F51-1F1B-4322-80F5-9C35AA71C0E2}" v="620" dt="2022-02-28T09:05:11.9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128" d="100"/>
          <a:sy n="128" d="100"/>
        </p:scale>
        <p:origin x="3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BOLLECKER" userId="sIGXSMlXhVA9ofB/LGiBMumUyuKe4zBSDAnoHeTdhRk=" providerId="None" clId="Web-{293A16E9-E2F9-435D-B862-80902E451A9D}"/>
    <pc:docChg chg="modSld">
      <pc:chgData name="Louise BOLLECKER" userId="sIGXSMlXhVA9ofB/LGiBMumUyuKe4zBSDAnoHeTdhRk=" providerId="None" clId="Web-{293A16E9-E2F9-435D-B862-80902E451A9D}" dt="2022-02-28T08:57:03.173" v="46" actId="20577"/>
      <pc:docMkLst>
        <pc:docMk/>
      </pc:docMkLst>
      <pc:sldChg chg="modSp">
        <pc:chgData name="Louise BOLLECKER" userId="sIGXSMlXhVA9ofB/LGiBMumUyuKe4zBSDAnoHeTdhRk=" providerId="None" clId="Web-{293A16E9-E2F9-435D-B862-80902E451A9D}" dt="2022-02-28T08:56:55.454" v="42" actId="20577"/>
        <pc:sldMkLst>
          <pc:docMk/>
          <pc:sldMk cId="710366948" sldId="258"/>
        </pc:sldMkLst>
        <pc:spChg chg="mod">
          <ac:chgData name="Louise BOLLECKER" userId="sIGXSMlXhVA9ofB/LGiBMumUyuKe4zBSDAnoHeTdhRk=" providerId="None" clId="Web-{293A16E9-E2F9-435D-B862-80902E451A9D}" dt="2022-02-28T08:56:55.454" v="42" actId="20577"/>
          <ac:spMkLst>
            <pc:docMk/>
            <pc:sldMk cId="710366948" sldId="258"/>
            <ac:spMk id="8" creationId="{EA64B3DD-6275-492F-8C3C-DA8024A1A62A}"/>
          </ac:spMkLst>
        </pc:spChg>
      </pc:sldChg>
      <pc:sldChg chg="modSp">
        <pc:chgData name="Louise BOLLECKER" userId="sIGXSMlXhVA9ofB/LGiBMumUyuKe4zBSDAnoHeTdhRk=" providerId="None" clId="Web-{293A16E9-E2F9-435D-B862-80902E451A9D}" dt="2022-02-28T08:57:03.173" v="46" actId="20577"/>
        <pc:sldMkLst>
          <pc:docMk/>
          <pc:sldMk cId="1037754111" sldId="263"/>
        </pc:sldMkLst>
        <pc:spChg chg="mod">
          <ac:chgData name="Louise BOLLECKER" userId="sIGXSMlXhVA9ofB/LGiBMumUyuKe4zBSDAnoHeTdhRk=" providerId="None" clId="Web-{293A16E9-E2F9-435D-B862-80902E451A9D}" dt="2022-02-28T08:57:03.173" v="46" actId="20577"/>
          <ac:spMkLst>
            <pc:docMk/>
            <pc:sldMk cId="1037754111" sldId="263"/>
            <ac:spMk id="8" creationId="{EA64B3DD-6275-492F-8C3C-DA8024A1A62A}"/>
          </ac:spMkLst>
        </pc:spChg>
      </pc:sldChg>
    </pc:docChg>
  </pc:docChgLst>
  <pc:docChgLst>
    <pc:chgData name="Louise BOLLECKER" userId="sIGXSMlXhVA9ofB/LGiBMumUyuKe4zBSDAnoHeTdhRk=" providerId="None" clId="Web-{F4D61F51-1F1B-4322-80F5-9C35AA71C0E2}"/>
    <pc:docChg chg="modSld">
      <pc:chgData name="Louise BOLLECKER" userId="sIGXSMlXhVA9ofB/LGiBMumUyuKe4zBSDAnoHeTdhRk=" providerId="None" clId="Web-{F4D61F51-1F1B-4322-80F5-9C35AA71C0E2}" dt="2022-02-28T09:05:11.951" v="312" actId="20577"/>
      <pc:docMkLst>
        <pc:docMk/>
      </pc:docMkLst>
      <pc:sldChg chg="modSp">
        <pc:chgData name="Louise BOLLECKER" userId="sIGXSMlXhVA9ofB/LGiBMumUyuKe4zBSDAnoHeTdhRk=" providerId="None" clId="Web-{F4D61F51-1F1B-4322-80F5-9C35AA71C0E2}" dt="2022-02-28T09:04:55.701" v="300" actId="20577"/>
        <pc:sldMkLst>
          <pc:docMk/>
          <pc:sldMk cId="710366948" sldId="258"/>
        </pc:sldMkLst>
        <pc:spChg chg="mod">
          <ac:chgData name="Louise BOLLECKER" userId="sIGXSMlXhVA9ofB/LGiBMumUyuKe4zBSDAnoHeTdhRk=" providerId="None" clId="Web-{F4D61F51-1F1B-4322-80F5-9C35AA71C0E2}" dt="2022-02-28T09:04:55.701" v="300" actId="20577"/>
          <ac:spMkLst>
            <pc:docMk/>
            <pc:sldMk cId="710366948" sldId="258"/>
            <ac:spMk id="8" creationId="{EA64B3DD-6275-492F-8C3C-DA8024A1A62A}"/>
          </ac:spMkLst>
        </pc:spChg>
      </pc:sldChg>
      <pc:sldChg chg="modSp">
        <pc:chgData name="Louise BOLLECKER" userId="sIGXSMlXhVA9ofB/LGiBMumUyuKe4zBSDAnoHeTdhRk=" providerId="None" clId="Web-{F4D61F51-1F1B-4322-80F5-9C35AA71C0E2}" dt="2022-02-28T09:05:11.951" v="312" actId="20577"/>
        <pc:sldMkLst>
          <pc:docMk/>
          <pc:sldMk cId="1037754111" sldId="263"/>
        </pc:sldMkLst>
        <pc:spChg chg="mod">
          <ac:chgData name="Louise BOLLECKER" userId="sIGXSMlXhVA9ofB/LGiBMumUyuKe4zBSDAnoHeTdhRk=" providerId="None" clId="Web-{F4D61F51-1F1B-4322-80F5-9C35AA71C0E2}" dt="2022-02-28T09:05:11.951" v="312" actId="20577"/>
          <ac:spMkLst>
            <pc:docMk/>
            <pc:sldMk cId="1037754111" sldId="263"/>
            <ac:spMk id="8" creationId="{EA64B3DD-6275-492F-8C3C-DA8024A1A6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59EA88-FE20-4FAC-B24A-7BF5A6E3D78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B4C29B0-EFC7-4262-91EA-26F6C67457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8D67EE7-DFB6-4835-A4BF-208D393143B4}"/>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5" name="Espace réservé du pied de page 4">
            <a:extLst>
              <a:ext uri="{FF2B5EF4-FFF2-40B4-BE49-F238E27FC236}">
                <a16:creationId xmlns:a16="http://schemas.microsoft.com/office/drawing/2014/main" id="{331A88B0-8FAF-44A4-A6A3-B47BAA0E35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258FDF-880D-4105-91D0-898EFE62DA2F}"/>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59003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9A90D5-7CC1-4C82-A1DD-44BC45E36CC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6C4682C-AAB8-453B-B44E-600D9496E76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ED9BB4-748A-43F7-AE99-EA3E6F4F2D59}"/>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5" name="Espace réservé du pied de page 4">
            <a:extLst>
              <a:ext uri="{FF2B5EF4-FFF2-40B4-BE49-F238E27FC236}">
                <a16:creationId xmlns:a16="http://schemas.microsoft.com/office/drawing/2014/main" id="{B60274CD-3644-405E-99E3-AE76D9CF0F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16170E-CA17-461B-9C28-F974B7ABF204}"/>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2785281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3BB27C7-652F-4E3C-97E1-9A07138E7AF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C28D0BD-9440-495D-BD01-139021CDE3D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439FA2-C0E2-4B46-85A4-9B21F50EDDA7}"/>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5" name="Espace réservé du pied de page 4">
            <a:extLst>
              <a:ext uri="{FF2B5EF4-FFF2-40B4-BE49-F238E27FC236}">
                <a16:creationId xmlns:a16="http://schemas.microsoft.com/office/drawing/2014/main" id="{D7E29A05-856A-4053-80B2-6F9148B0042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E0F127-0C45-45F5-B1B5-DD2E45D2AEAA}"/>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437520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16F33F-C460-4E5C-801C-C0F086E6BE0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B35186C-7620-4547-A067-0D234976829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9439E2-6ED7-4954-B6D6-7A88E44DCE99}"/>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5" name="Espace réservé du pied de page 4">
            <a:extLst>
              <a:ext uri="{FF2B5EF4-FFF2-40B4-BE49-F238E27FC236}">
                <a16:creationId xmlns:a16="http://schemas.microsoft.com/office/drawing/2014/main" id="{E411313F-9859-4348-A833-A2EACB85A4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6A2EFD-96BD-43D2-A821-E64B08A77130}"/>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1653953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9ECFB-B79A-41CB-BFB5-CA001916511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2DA12C-5776-42DF-9321-B8E6B0A212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0251C86-0B7E-4C65-B033-6959C4F82CD3}"/>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5" name="Espace réservé du pied de page 4">
            <a:extLst>
              <a:ext uri="{FF2B5EF4-FFF2-40B4-BE49-F238E27FC236}">
                <a16:creationId xmlns:a16="http://schemas.microsoft.com/office/drawing/2014/main" id="{66D6B9EE-099F-4571-BBFB-849A2462E2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8A384D-6E82-477D-BB17-2F35661CA26C}"/>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267409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853FA-E000-4CCB-A57B-FF00AC303D7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0049607-14E4-44B2-BE22-E17C9DCAC2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8086920-CB40-45DD-A6DD-42A382929F5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75D7EE4-D7A0-4644-918E-109B27431514}"/>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6" name="Espace réservé du pied de page 5">
            <a:extLst>
              <a:ext uri="{FF2B5EF4-FFF2-40B4-BE49-F238E27FC236}">
                <a16:creationId xmlns:a16="http://schemas.microsoft.com/office/drawing/2014/main" id="{E291617A-DDFD-4A61-BE47-1E402AE57C8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490119A-9442-4194-81CC-FD56A13AF452}"/>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251178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32162-695E-4C06-AA3E-56BFD146D97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32582AF-4AB4-4E50-B99F-70B880CF62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03792D1-B3AF-4195-AD90-55F9570A955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0939415-1C62-459C-9CCD-FE0B347D0B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1F7DAE9-91BC-4715-9E9B-9A61E770B36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E3A7FBB-D571-4321-BE96-E03BCB50C1DE}"/>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8" name="Espace réservé du pied de page 7">
            <a:extLst>
              <a:ext uri="{FF2B5EF4-FFF2-40B4-BE49-F238E27FC236}">
                <a16:creationId xmlns:a16="http://schemas.microsoft.com/office/drawing/2014/main" id="{B106D4A4-75E3-4B1F-99C6-EC4178F7B50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EB50648-6F31-475B-BB1E-CDEA659C76C9}"/>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82381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497DA8-4E9D-41AD-9E24-5272193BBDB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AC93863-9BA9-4844-A1CF-29829EE4E4F2}"/>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4" name="Espace réservé du pied de page 3">
            <a:extLst>
              <a:ext uri="{FF2B5EF4-FFF2-40B4-BE49-F238E27FC236}">
                <a16:creationId xmlns:a16="http://schemas.microsoft.com/office/drawing/2014/main" id="{A8E065F0-DC8F-4FBB-A344-00944C44568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E92144C-AAEA-481F-B66F-742FF0B69145}"/>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39816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2A048D9-BF88-4A7C-9F88-336DB6151162}"/>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3" name="Espace réservé du pied de page 2">
            <a:extLst>
              <a:ext uri="{FF2B5EF4-FFF2-40B4-BE49-F238E27FC236}">
                <a16:creationId xmlns:a16="http://schemas.microsoft.com/office/drawing/2014/main" id="{9FF45AEF-04A4-4E9F-B422-1E4696BF029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336A1DB-F1DB-4945-A941-5C287D76F5AC}"/>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310362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78075B-38B5-4D05-88F6-71F999F23A5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607C526-62B3-40BC-8DED-C5BEC0DD6E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5994BB9-156A-401A-A33F-65D9A7291E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0416CD6-112C-40E3-8B7D-B7F2FDDA64EA}"/>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6" name="Espace réservé du pied de page 5">
            <a:extLst>
              <a:ext uri="{FF2B5EF4-FFF2-40B4-BE49-F238E27FC236}">
                <a16:creationId xmlns:a16="http://schemas.microsoft.com/office/drawing/2014/main" id="{BE26E8FF-445E-4520-8087-ED5E5EF2630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CBAB132-D80A-44BD-B324-CCE8726BA068}"/>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126525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CAE383-2B8B-46F4-BEEB-37644D76590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CCF44D-338B-4986-BC64-A0939D90BA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2DFD82A-A94F-4BEC-9C3C-F3812A2565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CA40E94-874B-4874-BDA1-A6E1A28EC981}"/>
              </a:ext>
            </a:extLst>
          </p:cNvPr>
          <p:cNvSpPr>
            <a:spLocks noGrp="1"/>
          </p:cNvSpPr>
          <p:nvPr>
            <p:ph type="dt" sz="half" idx="10"/>
          </p:nvPr>
        </p:nvSpPr>
        <p:spPr/>
        <p:txBody>
          <a:bodyPr/>
          <a:lstStyle/>
          <a:p>
            <a:fld id="{4F9140AD-A689-4195-9C49-5E64ECB78A86}" type="datetimeFigureOut">
              <a:rPr lang="fr-FR" smtClean="0"/>
              <a:t>28/02/2022</a:t>
            </a:fld>
            <a:endParaRPr lang="fr-FR"/>
          </a:p>
        </p:txBody>
      </p:sp>
      <p:sp>
        <p:nvSpPr>
          <p:cNvPr id="6" name="Espace réservé du pied de page 5">
            <a:extLst>
              <a:ext uri="{FF2B5EF4-FFF2-40B4-BE49-F238E27FC236}">
                <a16:creationId xmlns:a16="http://schemas.microsoft.com/office/drawing/2014/main" id="{6C03C026-E688-4262-9F2E-BA00747DA01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AA9490D-4DB5-4089-81DE-6A10500D70C5}"/>
              </a:ext>
            </a:extLst>
          </p:cNvPr>
          <p:cNvSpPr>
            <a:spLocks noGrp="1"/>
          </p:cNvSpPr>
          <p:nvPr>
            <p:ph type="sldNum" sz="quarter" idx="12"/>
          </p:nvPr>
        </p:nvSpPr>
        <p:spPr/>
        <p:txBody>
          <a:bodyPr/>
          <a:lstStyle/>
          <a:p>
            <a:fld id="{9EF67DE0-9723-44A7-BB23-E7C86A8A6F4B}" type="slidenum">
              <a:rPr lang="fr-FR" smtClean="0"/>
              <a:t>‹#›</a:t>
            </a:fld>
            <a:endParaRPr lang="fr-FR"/>
          </a:p>
        </p:txBody>
      </p:sp>
    </p:spTree>
    <p:extLst>
      <p:ext uri="{BB962C8B-B14F-4D97-AF65-F5344CB8AC3E}">
        <p14:creationId xmlns:p14="http://schemas.microsoft.com/office/powerpoint/2010/main" val="266392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FB7E476-14AD-41F0-BA21-91B0494824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88396AD-04FD-47AA-B1F9-B32CAC13DF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9F5C5D2-EBF5-4ED1-B555-FD162BCB49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140AD-A689-4195-9C49-5E64ECB78A86}" type="datetimeFigureOut">
              <a:rPr lang="fr-FR" smtClean="0"/>
              <a:t>28/02/2022</a:t>
            </a:fld>
            <a:endParaRPr lang="fr-FR"/>
          </a:p>
        </p:txBody>
      </p:sp>
      <p:sp>
        <p:nvSpPr>
          <p:cNvPr id="5" name="Espace réservé du pied de page 4">
            <a:extLst>
              <a:ext uri="{FF2B5EF4-FFF2-40B4-BE49-F238E27FC236}">
                <a16:creationId xmlns:a16="http://schemas.microsoft.com/office/drawing/2014/main" id="{5D917141-71D2-4B33-ADF6-9928274730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A3C69D3-EE8C-4250-B4A0-C84D75EDC8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67DE0-9723-44A7-BB23-E7C86A8A6F4B}" type="slidenum">
              <a:rPr lang="fr-FR" smtClean="0"/>
              <a:t>‹#›</a:t>
            </a:fld>
            <a:endParaRPr lang="fr-FR"/>
          </a:p>
        </p:txBody>
      </p:sp>
    </p:spTree>
    <p:extLst>
      <p:ext uri="{BB962C8B-B14F-4D97-AF65-F5344CB8AC3E}">
        <p14:creationId xmlns:p14="http://schemas.microsoft.com/office/powerpoint/2010/main" val="201513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remy-cointreau.com/fr/accueil/contactez-nous/speak-u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remy-cointreau.com/fr/accueil/contactez-nous/speak-u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DEBDEE83-9973-4388-B7E5-60AA74FBA145}"/>
              </a:ext>
            </a:extLst>
          </p:cNvPr>
          <p:cNvPicPr>
            <a:picLocks noChangeAspect="1"/>
          </p:cNvPicPr>
          <p:nvPr/>
        </p:nvPicPr>
        <p:blipFill rotWithShape="1">
          <a:blip r:embed="rId2"/>
          <a:srcRect l="799" b="23505"/>
          <a:stretch/>
        </p:blipFill>
        <p:spPr>
          <a:xfrm>
            <a:off x="0" y="0"/>
            <a:ext cx="12093571" cy="2790824"/>
          </a:xfrm>
          <a:prstGeom prst="rect">
            <a:avLst/>
          </a:prstGeom>
        </p:spPr>
      </p:pic>
      <p:sp>
        <p:nvSpPr>
          <p:cNvPr id="6" name="ZoneTexte 5">
            <a:extLst>
              <a:ext uri="{FF2B5EF4-FFF2-40B4-BE49-F238E27FC236}">
                <a16:creationId xmlns:a16="http://schemas.microsoft.com/office/drawing/2014/main" id="{EE6F4952-5448-432C-89B5-E7A34BA0DE58}"/>
              </a:ext>
            </a:extLst>
          </p:cNvPr>
          <p:cNvSpPr txBox="1"/>
          <p:nvPr/>
        </p:nvSpPr>
        <p:spPr>
          <a:xfrm>
            <a:off x="309263" y="1737614"/>
            <a:ext cx="5488222" cy="553998"/>
          </a:xfrm>
          <a:prstGeom prst="rect">
            <a:avLst/>
          </a:prstGeom>
          <a:solidFill>
            <a:srgbClr val="494A40">
              <a:alpha val="59000"/>
            </a:srgbClr>
          </a:solidFill>
        </p:spPr>
        <p:txBody>
          <a:bodyPr wrap="square" rtlCol="0">
            <a:spAutoFit/>
          </a:bodyPr>
          <a:lstStyle/>
          <a:p>
            <a:r>
              <a:rPr lang="fr-FR" sz="3000" b="1" dirty="0">
                <a:solidFill>
                  <a:schemeClr val="bg1"/>
                </a:solidFill>
                <a:latin typeface="Circe Bold" panose="020B0502020203020203" pitchFamily="34" charset="0"/>
              </a:rPr>
              <a:t>ÉTHIQUE ET CONFORMITÉ</a:t>
            </a:r>
          </a:p>
        </p:txBody>
      </p:sp>
      <p:sp>
        <p:nvSpPr>
          <p:cNvPr id="7" name="ZoneTexte 6">
            <a:extLst>
              <a:ext uri="{FF2B5EF4-FFF2-40B4-BE49-F238E27FC236}">
                <a16:creationId xmlns:a16="http://schemas.microsoft.com/office/drawing/2014/main" id="{49BC856F-D5CA-4F09-9E23-C85A5E35855D}"/>
              </a:ext>
            </a:extLst>
          </p:cNvPr>
          <p:cNvSpPr txBox="1"/>
          <p:nvPr/>
        </p:nvSpPr>
        <p:spPr>
          <a:xfrm>
            <a:off x="3053374" y="3655214"/>
            <a:ext cx="8157228" cy="1477328"/>
          </a:xfrm>
          <a:prstGeom prst="rect">
            <a:avLst/>
          </a:prstGeom>
          <a:noFill/>
        </p:spPr>
        <p:txBody>
          <a:bodyPr wrap="square" rtlCol="0">
            <a:spAutoFit/>
          </a:bodyPr>
          <a:lstStyle/>
          <a:p>
            <a:r>
              <a:rPr lang="fr-FR" dirty="0">
                <a:latin typeface="Circe Light" panose="020B0402020203020203" pitchFamily="34" charset="0"/>
              </a:rPr>
              <a:t>« </a:t>
            </a:r>
            <a:r>
              <a:rPr lang="fr-FR" i="1" dirty="0">
                <a:latin typeface="Circe Light" panose="020B0402020203020203" pitchFamily="34" charset="0"/>
              </a:rPr>
              <a:t>Notre culture d’excellence ne saurait être honorée qu’en appliquant les meilleurs standards éthiques, de la conception de nos produits à leur commercialisation </a:t>
            </a:r>
            <a:r>
              <a:rPr lang="fr-FR" dirty="0">
                <a:latin typeface="Circe Light" panose="020B0402020203020203" pitchFamily="34" charset="0"/>
              </a:rPr>
              <a:t>»</a:t>
            </a:r>
          </a:p>
          <a:p>
            <a:endParaRPr lang="fr-FR" dirty="0">
              <a:latin typeface="Circe Light" panose="020B0402020203020203" pitchFamily="34" charset="0"/>
            </a:endParaRPr>
          </a:p>
          <a:p>
            <a:r>
              <a:rPr lang="fr-FR" dirty="0">
                <a:latin typeface="Circe Light" panose="020B0402020203020203" pitchFamily="34" charset="0"/>
              </a:rPr>
              <a:t>Eric Vallat </a:t>
            </a:r>
          </a:p>
          <a:p>
            <a:r>
              <a:rPr lang="fr-FR" dirty="0">
                <a:latin typeface="Circe Light" panose="020B0402020203020203" pitchFamily="34" charset="0"/>
              </a:rPr>
              <a:t>Directeur Général</a:t>
            </a:r>
          </a:p>
        </p:txBody>
      </p:sp>
      <p:pic>
        <p:nvPicPr>
          <p:cNvPr id="5" name="Image 4">
            <a:extLst>
              <a:ext uri="{FF2B5EF4-FFF2-40B4-BE49-F238E27FC236}">
                <a16:creationId xmlns:a16="http://schemas.microsoft.com/office/drawing/2014/main" id="{61078FC5-91D0-4A5E-B06F-DADBC72F4F4E}"/>
              </a:ext>
            </a:extLst>
          </p:cNvPr>
          <p:cNvPicPr>
            <a:picLocks noChangeAspect="1"/>
          </p:cNvPicPr>
          <p:nvPr/>
        </p:nvPicPr>
        <p:blipFill rotWithShape="1">
          <a:blip r:embed="rId3"/>
          <a:srcRect l="13976" r="2442"/>
          <a:stretch/>
        </p:blipFill>
        <p:spPr>
          <a:xfrm>
            <a:off x="601494" y="3429000"/>
            <a:ext cx="1979133" cy="1980540"/>
          </a:xfrm>
          <a:prstGeom prst="ellipse">
            <a:avLst/>
          </a:prstGeom>
          <a:ln>
            <a:solidFill>
              <a:schemeClr val="bg2">
                <a:lumMod val="50000"/>
              </a:schemeClr>
            </a:solidFill>
          </a:ln>
        </p:spPr>
      </p:pic>
    </p:spTree>
    <p:extLst>
      <p:ext uri="{BB962C8B-B14F-4D97-AF65-F5344CB8AC3E}">
        <p14:creationId xmlns:p14="http://schemas.microsoft.com/office/powerpoint/2010/main" val="184374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A64B3DD-6275-492F-8C3C-DA8024A1A62A}"/>
              </a:ext>
            </a:extLst>
          </p:cNvPr>
          <p:cNvSpPr txBox="1"/>
          <p:nvPr/>
        </p:nvSpPr>
        <p:spPr>
          <a:xfrm>
            <a:off x="303818" y="585585"/>
            <a:ext cx="11772899" cy="4801314"/>
          </a:xfrm>
          <a:prstGeom prst="rect">
            <a:avLst/>
          </a:prstGeom>
          <a:noFill/>
        </p:spPr>
        <p:txBody>
          <a:bodyPr wrap="square" rtlCol="0">
            <a:spAutoFit/>
          </a:bodyPr>
          <a:lstStyle/>
          <a:p>
            <a:r>
              <a:rPr lang="fr-FR" b="1" dirty="0">
                <a:latin typeface="Circe Light" panose="020B0402020203020203" pitchFamily="34" charset="0"/>
              </a:rPr>
              <a:t>NOTRE ENGAGEMENT </a:t>
            </a:r>
          </a:p>
          <a:p>
            <a:endParaRPr lang="fr-FR" dirty="0">
              <a:latin typeface="Circe Light" panose="020B0402020203020203" pitchFamily="34" charset="0"/>
            </a:endParaRPr>
          </a:p>
          <a:p>
            <a:r>
              <a:rPr lang="fr-FR" dirty="0">
                <a:latin typeface="Circe Light" panose="020B0402020203020203" pitchFamily="34" charset="0"/>
              </a:rPr>
              <a:t>Le groupe Rémy Cointreau cultive un savoir-faire tricentenaire et des valeurs familiales, incarnées dans notre devise « Des terroirs, des hommes et du temps ». La démarche éthique du groupe émane naturellement de cet héritage.</a:t>
            </a:r>
          </a:p>
          <a:p>
            <a:endParaRPr lang="fr-FR" dirty="0">
              <a:latin typeface="Circe Light" panose="020B0402020203020203" pitchFamily="34" charset="0"/>
            </a:endParaRPr>
          </a:p>
          <a:p>
            <a:r>
              <a:rPr lang="fr-FR" dirty="0">
                <a:latin typeface="Circe Light" panose="020B0402020203020203" pitchFamily="34" charset="0"/>
              </a:rPr>
              <a:t>La lutte contre la corruption et le trafic d’influence constitue une préoccupation majeure du groupe Rémy Cointreau. Une tolérance-zéro est appliquée en la matière.</a:t>
            </a:r>
          </a:p>
          <a:p>
            <a:endParaRPr lang="fr-FR" dirty="0">
              <a:latin typeface="Circe Light" panose="020B0402020203020203" pitchFamily="34" charset="0"/>
            </a:endParaRPr>
          </a:p>
          <a:p>
            <a:r>
              <a:rPr lang="fr-FR" dirty="0">
                <a:latin typeface="Circe Light" panose="020B0402020203020203" pitchFamily="34" charset="0"/>
              </a:rPr>
              <a:t>Cet engagement est porté par l’instance dirigeante du groupe. Les principes qui gouvernent l’organisation sont retranscrits au sein du programme de conformité du groupe Rémy Cointreau, notamment à travers:</a:t>
            </a:r>
          </a:p>
          <a:p>
            <a:r>
              <a:rPr lang="fr-FR" i="1" dirty="0">
                <a:latin typeface="Circe Light" panose="020B0402020203020203" pitchFamily="34" charset="0"/>
              </a:rPr>
              <a:t>-    </a:t>
            </a:r>
            <a:r>
              <a:rPr lang="fr-FR" dirty="0">
                <a:latin typeface="Circe Light" panose="020B0402020203020203" pitchFamily="34" charset="0"/>
              </a:rPr>
              <a:t>Le Code de conduite Rémy Cointreau</a:t>
            </a:r>
          </a:p>
          <a:p>
            <a:pPr marL="285750" indent="-285750">
              <a:buFontTx/>
              <a:buChar char="-"/>
            </a:pPr>
            <a:r>
              <a:rPr lang="fr-FR" dirty="0">
                <a:latin typeface="Circe Light" panose="020B0402020203020203" pitchFamily="34" charset="0"/>
              </a:rPr>
              <a:t>Les politiques et procédures internes (Politique Cadeaux et Invitations, Politique de Prévention des conflits d’intérêts…)</a:t>
            </a:r>
          </a:p>
          <a:p>
            <a:pPr marL="285750" indent="-285750">
              <a:buFontTx/>
              <a:buChar char="-"/>
            </a:pPr>
            <a:r>
              <a:rPr lang="fr-FR" dirty="0">
                <a:latin typeface="Circe Light" panose="020B0402020203020203" pitchFamily="34" charset="0"/>
              </a:rPr>
              <a:t>Le programme de formation</a:t>
            </a:r>
          </a:p>
          <a:p>
            <a:pPr marL="285750" indent="-285750">
              <a:buFontTx/>
              <a:buChar char="-"/>
            </a:pPr>
            <a:r>
              <a:rPr lang="fr-FR" dirty="0">
                <a:latin typeface="Circe Light" panose="020B0402020203020203" pitchFamily="34" charset="0"/>
              </a:rPr>
              <a:t>Le dispositif d’évaluation des tiers</a:t>
            </a:r>
          </a:p>
          <a:p>
            <a:pPr marL="285750" indent="-285750">
              <a:buFontTx/>
              <a:buChar char="-"/>
            </a:pPr>
            <a:r>
              <a:rPr lang="fr-FR" dirty="0">
                <a:latin typeface="Circe Light" panose="020B0402020203020203" pitchFamily="34" charset="0"/>
              </a:rPr>
              <a:t>Le dispositif d’alerte interne</a:t>
            </a:r>
          </a:p>
          <a:p>
            <a:endParaRPr lang="fr-FR" dirty="0">
              <a:latin typeface="Circe Light" panose="020B0402020203020203" pitchFamily="34" charset="0"/>
            </a:endParaRPr>
          </a:p>
        </p:txBody>
      </p:sp>
    </p:spTree>
    <p:extLst>
      <p:ext uri="{BB962C8B-B14F-4D97-AF65-F5344CB8AC3E}">
        <p14:creationId xmlns:p14="http://schemas.microsoft.com/office/powerpoint/2010/main" val="95494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A64B3DD-6275-492F-8C3C-DA8024A1A62A}"/>
              </a:ext>
            </a:extLst>
          </p:cNvPr>
          <p:cNvSpPr txBox="1"/>
          <p:nvPr/>
        </p:nvSpPr>
        <p:spPr>
          <a:xfrm>
            <a:off x="390637" y="248289"/>
            <a:ext cx="9534418" cy="5078313"/>
          </a:xfrm>
          <a:prstGeom prst="rect">
            <a:avLst/>
          </a:prstGeom>
          <a:noFill/>
        </p:spPr>
        <p:txBody>
          <a:bodyPr wrap="square" rtlCol="0">
            <a:spAutoFit/>
          </a:bodyPr>
          <a:lstStyle/>
          <a:p>
            <a:pPr marL="285750" indent="-285750">
              <a:buFont typeface="Wingdings" panose="05000000000000000000" pitchFamily="2" charset="2"/>
              <a:buChar char="Ø"/>
            </a:pPr>
            <a:endParaRPr lang="fr-FR" dirty="0">
              <a:latin typeface="Circe Light" panose="020B0402020203020203" pitchFamily="34" charset="0"/>
            </a:endParaRPr>
          </a:p>
          <a:p>
            <a:r>
              <a:rPr lang="fr-FR" b="1" dirty="0">
                <a:latin typeface="Circe Light" panose="020B0402020203020203" pitchFamily="34" charset="0"/>
              </a:rPr>
              <a:t>LE CODE DE CONDUITE RÉMY COINTREAU</a:t>
            </a:r>
          </a:p>
          <a:p>
            <a:endParaRPr lang="fr-FR" b="1" dirty="0">
              <a:latin typeface="Circe Light" panose="020B0402020203020203" pitchFamily="34" charset="0"/>
            </a:endParaRPr>
          </a:p>
          <a:p>
            <a:r>
              <a:rPr lang="fr-FR" dirty="0">
                <a:latin typeface="Circe Light" panose="020B0402020203020203" pitchFamily="34" charset="0"/>
              </a:rPr>
              <a:t>Le Code de conduite a été rédigé dans l’optique de servir de document de référence et de guide dans le cadre des activités quotidiennes de chaque collaborateur. </a:t>
            </a:r>
          </a:p>
          <a:p>
            <a:endParaRPr lang="fr-FR" dirty="0">
              <a:latin typeface="Circe Light" panose="020B0402020203020203" pitchFamily="34" charset="0"/>
            </a:endParaRPr>
          </a:p>
          <a:p>
            <a:r>
              <a:rPr lang="fr-FR" dirty="0">
                <a:latin typeface="Circe Light" panose="020B0402020203020203" pitchFamily="34" charset="0"/>
              </a:rPr>
              <a:t>Ce Code clarifie les faits constitutifs d’acte de corruption ou de trafic d’influence et énonce les règles applicables à l’ensemble des collaborateurs du groupe. </a:t>
            </a:r>
          </a:p>
          <a:p>
            <a:endParaRPr lang="fr-FR" sz="1800" dirty="0">
              <a:effectLst/>
              <a:latin typeface="Circe Light" panose="020B0402020203020203" pitchFamily="34" charset="0"/>
              <a:ea typeface="SimSun" panose="02010600030101010101" pitchFamily="2" charset="-122"/>
              <a:cs typeface="Times New Roman" panose="02020603050405020304" pitchFamily="18" charset="0"/>
            </a:endParaRPr>
          </a:p>
          <a:p>
            <a:r>
              <a:rPr lang="fr-FR" sz="1800" dirty="0">
                <a:effectLst/>
                <a:latin typeface="Circe Light" panose="020B0402020203020203" pitchFamily="34" charset="0"/>
                <a:ea typeface="SimSun" panose="02010600030101010101" pitchFamily="2" charset="-122"/>
                <a:cs typeface="Times New Roman" panose="02020603050405020304" pitchFamily="18" charset="0"/>
              </a:rPr>
              <a:t>Le Code de conduite est intégré au règlement intérieur et s’applique à tous les collaborateurs du groupe, y compris les mandataires sociaux, partout où les activités du groupe sont exercées. </a:t>
            </a:r>
          </a:p>
          <a:p>
            <a:endParaRPr lang="fr-FR" dirty="0">
              <a:latin typeface="Circe Light" panose="020B0402020203020203" pitchFamily="34" charset="0"/>
              <a:ea typeface="SimSun" panose="02010600030101010101" pitchFamily="2" charset="-122"/>
              <a:cs typeface="Times New Roman" panose="02020603050405020304" pitchFamily="18" charset="0"/>
            </a:endParaRPr>
          </a:p>
          <a:p>
            <a:r>
              <a:rPr lang="fr-FR" sz="1800" dirty="0">
                <a:effectLst/>
                <a:latin typeface="Circe Light" panose="020B0402020203020203" pitchFamily="34" charset="0"/>
                <a:ea typeface="SimSun" panose="02010600030101010101" pitchFamily="2" charset="-122"/>
                <a:cs typeface="Times New Roman" panose="02020603050405020304" pitchFamily="18" charset="0"/>
              </a:rPr>
              <a:t>Le respect des présentes règles ou de règles similaires est également exigé de l’ensemble des tiers travaillant pour le groupe, tels que les fournisseurs, sous-traitants, partenaires, prestataires et clients. </a:t>
            </a:r>
          </a:p>
          <a:p>
            <a:endParaRPr lang="fr-FR" dirty="0"/>
          </a:p>
          <a:p>
            <a:endParaRPr lang="fr-FR" dirty="0"/>
          </a:p>
          <a:p>
            <a:endParaRPr lang="fr-FR" dirty="0"/>
          </a:p>
        </p:txBody>
      </p:sp>
      <p:sp>
        <p:nvSpPr>
          <p:cNvPr id="2" name="ZoneTexte 1">
            <a:extLst>
              <a:ext uri="{FF2B5EF4-FFF2-40B4-BE49-F238E27FC236}">
                <a16:creationId xmlns:a16="http://schemas.microsoft.com/office/drawing/2014/main" id="{8E927812-0743-4099-90E0-BB8640039061}"/>
              </a:ext>
            </a:extLst>
          </p:cNvPr>
          <p:cNvSpPr txBox="1"/>
          <p:nvPr/>
        </p:nvSpPr>
        <p:spPr>
          <a:xfrm>
            <a:off x="314325" y="4733925"/>
            <a:ext cx="11582400" cy="369332"/>
          </a:xfrm>
          <a:prstGeom prst="rect">
            <a:avLst/>
          </a:prstGeom>
          <a:noFill/>
        </p:spPr>
        <p:txBody>
          <a:bodyPr wrap="square" rtlCol="0">
            <a:spAutoFit/>
          </a:bodyPr>
          <a:lstStyle/>
          <a:p>
            <a:r>
              <a:rPr lang="fr-FR" i="1" dirty="0">
                <a:latin typeface="+mj-lt"/>
              </a:rPr>
              <a:t>[Insérer le Code de conduite dans les 4 langues, comme un </a:t>
            </a:r>
            <a:r>
              <a:rPr lang="fr-FR" i="1" dirty="0" err="1">
                <a:latin typeface="+mj-lt"/>
              </a:rPr>
              <a:t>press</a:t>
            </a:r>
            <a:r>
              <a:rPr lang="fr-FR" i="1" dirty="0">
                <a:latin typeface="+mj-lt"/>
              </a:rPr>
              <a:t> release]  </a:t>
            </a:r>
          </a:p>
        </p:txBody>
      </p:sp>
    </p:spTree>
    <p:extLst>
      <p:ext uri="{BB962C8B-B14F-4D97-AF65-F5344CB8AC3E}">
        <p14:creationId xmlns:p14="http://schemas.microsoft.com/office/powerpoint/2010/main" val="387083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A64B3DD-6275-492F-8C3C-DA8024A1A62A}"/>
              </a:ext>
            </a:extLst>
          </p:cNvPr>
          <p:cNvSpPr txBox="1"/>
          <p:nvPr/>
        </p:nvSpPr>
        <p:spPr>
          <a:xfrm>
            <a:off x="509079" y="558606"/>
            <a:ext cx="9534418" cy="3139321"/>
          </a:xfrm>
          <a:prstGeom prst="rect">
            <a:avLst/>
          </a:prstGeom>
          <a:noFill/>
        </p:spPr>
        <p:txBody>
          <a:bodyPr wrap="square" lIns="91440" tIns="45720" rIns="91440" bIns="45720" rtlCol="0" anchor="t">
            <a:spAutoFit/>
          </a:bodyPr>
          <a:lstStyle/>
          <a:p>
            <a:r>
              <a:rPr lang="fr-FR" b="1" dirty="0">
                <a:latin typeface="Circe Light" panose="020B0402020203020203" pitchFamily="34" charset="0"/>
              </a:rPr>
              <a:t>LA LIGNE ÉTHIQUE RÉMY COINTREAU</a:t>
            </a:r>
          </a:p>
          <a:p>
            <a:endParaRPr lang="fr-FR" dirty="0">
              <a:latin typeface="Circe Light" panose="020B0402020203020203" pitchFamily="34" charset="0"/>
            </a:endParaRPr>
          </a:p>
          <a:p>
            <a:pPr marL="285750" indent="-285750">
              <a:buFont typeface="Wingdings" panose="05000000000000000000" pitchFamily="2" charset="2"/>
              <a:buChar char="Ø"/>
            </a:pPr>
            <a:r>
              <a:rPr lang="fr-FR" dirty="0">
                <a:latin typeface="Circe Light"/>
              </a:rPr>
              <a:t>Supprimer le mot de Marc </a:t>
            </a:r>
            <a:r>
              <a:rPr lang="fr-FR" dirty="0" err="1">
                <a:latin typeface="Circe Light"/>
              </a:rPr>
              <a:t>Hériard</a:t>
            </a:r>
            <a:r>
              <a:rPr lang="fr-FR" dirty="0">
                <a:latin typeface="Circe Light"/>
              </a:rPr>
              <a:t> Dubreuil sur cette page </a:t>
            </a:r>
            <a:r>
              <a:rPr lang="fr-FR" dirty="0">
                <a:ea typeface="+mn-lt"/>
                <a:cs typeface="+mn-lt"/>
                <a:hlinkClick r:id="rId2"/>
              </a:rPr>
              <a:t>https://www.remy-cointreau.com/fr/accueil/contactez-nous/speak-up/</a:t>
            </a:r>
            <a:r>
              <a:rPr lang="fr-FR" dirty="0">
                <a:ea typeface="+mn-lt"/>
                <a:cs typeface="+mn-lt"/>
              </a:rPr>
              <a:t> </a:t>
            </a:r>
          </a:p>
          <a:p>
            <a:pPr marL="285750" indent="-285750">
              <a:buFont typeface="Wingdings" panose="05000000000000000000" pitchFamily="2" charset="2"/>
              <a:buChar char="Ø"/>
            </a:pPr>
            <a:r>
              <a:rPr lang="fr-FR" dirty="0">
                <a:latin typeface="Circe Light"/>
              </a:rPr>
              <a:t>Idéalement, dupliquer les éléments de la page (sans le mot de Marc </a:t>
            </a:r>
            <a:r>
              <a:rPr lang="fr-FR" dirty="0" err="1">
                <a:latin typeface="Circe Light"/>
              </a:rPr>
              <a:t>Hériard</a:t>
            </a:r>
            <a:r>
              <a:rPr lang="fr-FR" dirty="0">
                <a:latin typeface="Circe Light"/>
              </a:rPr>
              <a:t> D, donc) dans Ethique et Conformité, à la suite des paragraphes indiqués plus haut </a:t>
            </a:r>
            <a:endParaRPr lang="fr-FR" dirty="0">
              <a:latin typeface="Calibri" panose="020F0502020204030204"/>
              <a:cs typeface="Calibri" panose="020F0502020204030204"/>
            </a:endParaRPr>
          </a:p>
          <a:p>
            <a:pPr marL="285750" indent="-285750">
              <a:buFont typeface="Wingdings" panose="05000000000000000000" pitchFamily="2" charset="2"/>
              <a:buChar char="Ø"/>
            </a:pPr>
            <a:r>
              <a:rPr lang="fr-FR" dirty="0">
                <a:latin typeface="Circe Light"/>
              </a:rPr>
              <a:t>Si pas possible, ne laisser que le titre et phrase d'accroche (comme sur la page Contact) pour une redirection de la page Ethique &amp; Conformité, vers </a:t>
            </a:r>
            <a:r>
              <a:rPr lang="fr-FR" dirty="0">
                <a:ea typeface="+mn-lt"/>
                <a:cs typeface="+mn-lt"/>
                <a:hlinkClick r:id="rId2"/>
              </a:rPr>
              <a:t>https://www.remy-cointreau.com/fr/accueil/contactez-nous/speak-up/</a:t>
            </a:r>
            <a:r>
              <a:rPr lang="fr-FR" dirty="0">
                <a:ea typeface="+mn-lt"/>
                <a:cs typeface="+mn-lt"/>
              </a:rPr>
              <a:t> </a:t>
            </a:r>
            <a:r>
              <a:rPr lang="fr-FR" dirty="0">
                <a:latin typeface="Circe Light"/>
              </a:rPr>
              <a:t>.</a:t>
            </a:r>
            <a:endParaRPr lang="fr-FR" dirty="0">
              <a:cs typeface="Calibri"/>
            </a:endParaRPr>
          </a:p>
          <a:p>
            <a:endParaRPr lang="fr-FR" dirty="0">
              <a:latin typeface="Circe Light" panose="020B0402020203020203" pitchFamily="34" charset="0"/>
            </a:endParaRPr>
          </a:p>
          <a:p>
            <a:r>
              <a:rPr lang="fr-FR" dirty="0"/>
              <a:t> </a:t>
            </a:r>
          </a:p>
        </p:txBody>
      </p:sp>
    </p:spTree>
    <p:extLst>
      <p:ext uri="{BB962C8B-B14F-4D97-AF65-F5344CB8AC3E}">
        <p14:creationId xmlns:p14="http://schemas.microsoft.com/office/powerpoint/2010/main" val="710366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DEBDEE83-9973-4388-B7E5-60AA74FBA145}"/>
              </a:ext>
            </a:extLst>
          </p:cNvPr>
          <p:cNvPicPr>
            <a:picLocks noChangeAspect="1"/>
          </p:cNvPicPr>
          <p:nvPr/>
        </p:nvPicPr>
        <p:blipFill rotWithShape="1">
          <a:blip r:embed="rId2"/>
          <a:srcRect l="799" b="23505"/>
          <a:stretch/>
        </p:blipFill>
        <p:spPr>
          <a:xfrm>
            <a:off x="0" y="0"/>
            <a:ext cx="12093571" cy="2790824"/>
          </a:xfrm>
          <a:prstGeom prst="rect">
            <a:avLst/>
          </a:prstGeom>
        </p:spPr>
      </p:pic>
      <p:sp>
        <p:nvSpPr>
          <p:cNvPr id="6" name="ZoneTexte 5">
            <a:extLst>
              <a:ext uri="{FF2B5EF4-FFF2-40B4-BE49-F238E27FC236}">
                <a16:creationId xmlns:a16="http://schemas.microsoft.com/office/drawing/2014/main" id="{EE6F4952-5448-432C-89B5-E7A34BA0DE58}"/>
              </a:ext>
            </a:extLst>
          </p:cNvPr>
          <p:cNvSpPr txBox="1"/>
          <p:nvPr/>
        </p:nvSpPr>
        <p:spPr>
          <a:xfrm>
            <a:off x="309263" y="1737614"/>
            <a:ext cx="5488222" cy="553998"/>
          </a:xfrm>
          <a:prstGeom prst="rect">
            <a:avLst/>
          </a:prstGeom>
          <a:solidFill>
            <a:srgbClr val="494A40">
              <a:alpha val="59000"/>
            </a:srgbClr>
          </a:solidFill>
        </p:spPr>
        <p:txBody>
          <a:bodyPr wrap="square" rtlCol="0">
            <a:spAutoFit/>
          </a:bodyPr>
          <a:lstStyle/>
          <a:p>
            <a:r>
              <a:rPr lang="fr-FR" sz="3000" b="1" dirty="0">
                <a:solidFill>
                  <a:schemeClr val="bg1"/>
                </a:solidFill>
                <a:latin typeface="Circe Bold" panose="020B0502020203020203" pitchFamily="34" charset="0"/>
              </a:rPr>
              <a:t>ETHICS &amp; COMPLIANCE</a:t>
            </a:r>
          </a:p>
        </p:txBody>
      </p:sp>
      <p:sp>
        <p:nvSpPr>
          <p:cNvPr id="7" name="ZoneTexte 6">
            <a:extLst>
              <a:ext uri="{FF2B5EF4-FFF2-40B4-BE49-F238E27FC236}">
                <a16:creationId xmlns:a16="http://schemas.microsoft.com/office/drawing/2014/main" id="{49BC856F-D5CA-4F09-9E23-C85A5E35855D}"/>
              </a:ext>
            </a:extLst>
          </p:cNvPr>
          <p:cNvSpPr txBox="1"/>
          <p:nvPr/>
        </p:nvSpPr>
        <p:spPr>
          <a:xfrm>
            <a:off x="3053374" y="3655214"/>
            <a:ext cx="8157228" cy="1477328"/>
          </a:xfrm>
          <a:prstGeom prst="rect">
            <a:avLst/>
          </a:prstGeom>
          <a:noFill/>
        </p:spPr>
        <p:txBody>
          <a:bodyPr wrap="square" rtlCol="0">
            <a:spAutoFit/>
          </a:bodyPr>
          <a:lstStyle/>
          <a:p>
            <a:r>
              <a:rPr lang="fr-FR" dirty="0">
                <a:latin typeface="Circe Light" panose="020B0402020203020203" pitchFamily="34" charset="0"/>
              </a:rPr>
              <a:t>« </a:t>
            </a:r>
            <a:r>
              <a:rPr lang="en-US" i="1" dirty="0">
                <a:latin typeface="Circe Light" panose="020B0402020203020203" pitchFamily="34" charset="0"/>
              </a:rPr>
              <a:t>Our culture of excellence depends on our ability to apply the highest ethical standards, from the design of our products to their ultimate sale </a:t>
            </a:r>
            <a:r>
              <a:rPr lang="fr-FR" i="1" dirty="0">
                <a:latin typeface="Circe Light" panose="020B0402020203020203" pitchFamily="34" charset="0"/>
              </a:rPr>
              <a:t>»</a:t>
            </a:r>
            <a:endParaRPr lang="fr-FR" dirty="0">
              <a:latin typeface="Circe Light" panose="020B0402020203020203" pitchFamily="34" charset="0"/>
            </a:endParaRPr>
          </a:p>
          <a:p>
            <a:endParaRPr lang="fr-FR" dirty="0">
              <a:latin typeface="Circe Light" panose="020B0402020203020203" pitchFamily="34" charset="0"/>
            </a:endParaRPr>
          </a:p>
          <a:p>
            <a:r>
              <a:rPr lang="fr-FR" dirty="0">
                <a:latin typeface="Circe Light" panose="020B0402020203020203" pitchFamily="34" charset="0"/>
              </a:rPr>
              <a:t>Eric Vallat </a:t>
            </a:r>
          </a:p>
          <a:p>
            <a:r>
              <a:rPr lang="fr-FR" dirty="0">
                <a:latin typeface="Circe Light" panose="020B0402020203020203" pitchFamily="34" charset="0"/>
              </a:rPr>
              <a:t>Chief </a:t>
            </a:r>
            <a:r>
              <a:rPr lang="fr-FR" dirty="0" err="1">
                <a:latin typeface="Circe Light" panose="020B0402020203020203" pitchFamily="34" charset="0"/>
              </a:rPr>
              <a:t>Executive</a:t>
            </a:r>
            <a:r>
              <a:rPr lang="fr-FR" dirty="0">
                <a:latin typeface="Circe Light" panose="020B0402020203020203" pitchFamily="34" charset="0"/>
              </a:rPr>
              <a:t> </a:t>
            </a:r>
            <a:r>
              <a:rPr lang="fr-FR" dirty="0" err="1">
                <a:latin typeface="Circe Light" panose="020B0402020203020203" pitchFamily="34" charset="0"/>
              </a:rPr>
              <a:t>Officer</a:t>
            </a:r>
            <a:endParaRPr lang="fr-FR" dirty="0">
              <a:latin typeface="Circe Light" panose="020B0402020203020203" pitchFamily="34" charset="0"/>
            </a:endParaRPr>
          </a:p>
        </p:txBody>
      </p:sp>
      <p:pic>
        <p:nvPicPr>
          <p:cNvPr id="5" name="Image 4">
            <a:extLst>
              <a:ext uri="{FF2B5EF4-FFF2-40B4-BE49-F238E27FC236}">
                <a16:creationId xmlns:a16="http://schemas.microsoft.com/office/drawing/2014/main" id="{61078FC5-91D0-4A5E-B06F-DADBC72F4F4E}"/>
              </a:ext>
            </a:extLst>
          </p:cNvPr>
          <p:cNvPicPr>
            <a:picLocks noChangeAspect="1"/>
          </p:cNvPicPr>
          <p:nvPr/>
        </p:nvPicPr>
        <p:blipFill rotWithShape="1">
          <a:blip r:embed="rId3"/>
          <a:srcRect l="13976" r="2442"/>
          <a:stretch/>
        </p:blipFill>
        <p:spPr>
          <a:xfrm>
            <a:off x="601494" y="3429000"/>
            <a:ext cx="1979133" cy="1980540"/>
          </a:xfrm>
          <a:prstGeom prst="ellipse">
            <a:avLst/>
          </a:prstGeom>
          <a:ln>
            <a:solidFill>
              <a:schemeClr val="bg2">
                <a:lumMod val="50000"/>
              </a:schemeClr>
            </a:solidFill>
          </a:ln>
        </p:spPr>
      </p:pic>
    </p:spTree>
    <p:extLst>
      <p:ext uri="{BB962C8B-B14F-4D97-AF65-F5344CB8AC3E}">
        <p14:creationId xmlns:p14="http://schemas.microsoft.com/office/powerpoint/2010/main" val="136327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A64B3DD-6275-492F-8C3C-DA8024A1A62A}"/>
              </a:ext>
            </a:extLst>
          </p:cNvPr>
          <p:cNvSpPr txBox="1"/>
          <p:nvPr/>
        </p:nvSpPr>
        <p:spPr>
          <a:xfrm>
            <a:off x="300410" y="574924"/>
            <a:ext cx="11772899" cy="4524315"/>
          </a:xfrm>
          <a:prstGeom prst="rect">
            <a:avLst/>
          </a:prstGeom>
          <a:noFill/>
        </p:spPr>
        <p:txBody>
          <a:bodyPr wrap="square" rtlCol="0">
            <a:spAutoFit/>
          </a:bodyPr>
          <a:lstStyle/>
          <a:p>
            <a:r>
              <a:rPr lang="fr-FR" b="1" dirty="0">
                <a:latin typeface="Circe Light" panose="020B0402020203020203" pitchFamily="34" charset="0"/>
              </a:rPr>
              <a:t>OUR COMMITMENT</a:t>
            </a:r>
          </a:p>
          <a:p>
            <a:endParaRPr lang="en-US" dirty="0">
              <a:latin typeface="Circe Light" panose="020B0402020203020203" pitchFamily="34" charset="0"/>
            </a:endParaRPr>
          </a:p>
          <a:p>
            <a:r>
              <a:rPr lang="en-US" dirty="0">
                <a:latin typeface="Circe Light" panose="020B0402020203020203" pitchFamily="34" charset="0"/>
              </a:rPr>
              <a:t>The Rémy Cointreau Group has developed 300 years of know-how along with its core family values of “Terroir, People and Time.“ The Rémy Cointreau Group’s ethical approach naturally derives from this centuries-long heritage.</a:t>
            </a:r>
          </a:p>
          <a:p>
            <a:endParaRPr lang="en-US" dirty="0">
              <a:latin typeface="Circe Light" panose="020B0402020203020203" pitchFamily="34" charset="0"/>
            </a:endParaRPr>
          </a:p>
          <a:p>
            <a:r>
              <a:rPr lang="en-US" dirty="0">
                <a:latin typeface="Circe Light" panose="020B0402020203020203" pitchFamily="34" charset="0"/>
              </a:rPr>
              <a:t>Combatting bribery and influence peddling is a major goal of Rémy Cointreau. To that end, the Group applies a zero-tolerance policy on bribery.</a:t>
            </a:r>
          </a:p>
          <a:p>
            <a:endParaRPr lang="en-US" dirty="0">
              <a:latin typeface="Circe Light" panose="020B0402020203020203" pitchFamily="34" charset="0"/>
            </a:endParaRPr>
          </a:p>
          <a:p>
            <a:r>
              <a:rPr lang="en-US" dirty="0">
                <a:latin typeface="Circe Light" panose="020B0402020203020203" pitchFamily="34" charset="0"/>
              </a:rPr>
              <a:t>This commitment is driven by the Group’s management which operates under the governing principles formalized in the Rémy Cointreau Compliance Program, including, in particular:</a:t>
            </a:r>
          </a:p>
          <a:p>
            <a:r>
              <a:rPr lang="en-US" dirty="0">
                <a:latin typeface="Circe Light" panose="020B0402020203020203" pitchFamily="34" charset="0"/>
              </a:rPr>
              <a:t>• The Rémy Cointreau Code of Conduct</a:t>
            </a:r>
          </a:p>
          <a:p>
            <a:r>
              <a:rPr lang="en-US" dirty="0">
                <a:latin typeface="Circe Light" panose="020B0402020203020203" pitchFamily="34" charset="0"/>
              </a:rPr>
              <a:t>• Internal Policies and Processes (</a:t>
            </a:r>
            <a:r>
              <a:rPr lang="en-US" dirty="0" err="1">
                <a:latin typeface="Circe Light" panose="020B0402020203020203" pitchFamily="34" charset="0"/>
              </a:rPr>
              <a:t>e.g</a:t>
            </a:r>
            <a:r>
              <a:rPr lang="en-US" dirty="0">
                <a:latin typeface="Circe Light" panose="020B0402020203020203" pitchFamily="34" charset="0"/>
              </a:rPr>
              <a:t> ., Gifts &amp; Hospitality Policy, Conflict of interest prevention Policy…)</a:t>
            </a:r>
          </a:p>
          <a:p>
            <a:r>
              <a:rPr lang="en-US" dirty="0">
                <a:latin typeface="Circe Light" panose="020B0402020203020203" pitchFamily="34" charset="0"/>
              </a:rPr>
              <a:t>• An Employee Training Program</a:t>
            </a:r>
          </a:p>
          <a:p>
            <a:r>
              <a:rPr lang="en-US" dirty="0">
                <a:latin typeface="Circe Light" panose="020B0402020203020203" pitchFamily="34" charset="0"/>
              </a:rPr>
              <a:t>• Third-Party Due Diligence</a:t>
            </a:r>
          </a:p>
          <a:p>
            <a:r>
              <a:rPr lang="en-US" dirty="0">
                <a:latin typeface="Circe Light" panose="020B0402020203020203" pitchFamily="34" charset="0"/>
              </a:rPr>
              <a:t>• Whistleblowing System </a:t>
            </a:r>
            <a:endParaRPr lang="fr-FR" dirty="0">
              <a:latin typeface="Circe Light" panose="020B0402020203020203" pitchFamily="34" charset="0"/>
            </a:endParaRPr>
          </a:p>
          <a:p>
            <a:endParaRPr lang="fr-FR" dirty="0">
              <a:latin typeface="Circe Light" panose="020B0402020203020203" pitchFamily="34" charset="0"/>
            </a:endParaRPr>
          </a:p>
        </p:txBody>
      </p:sp>
    </p:spTree>
    <p:extLst>
      <p:ext uri="{BB962C8B-B14F-4D97-AF65-F5344CB8AC3E}">
        <p14:creationId xmlns:p14="http://schemas.microsoft.com/office/powerpoint/2010/main" val="2192904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A64B3DD-6275-492F-8C3C-DA8024A1A62A}"/>
              </a:ext>
            </a:extLst>
          </p:cNvPr>
          <p:cNvSpPr txBox="1"/>
          <p:nvPr/>
        </p:nvSpPr>
        <p:spPr>
          <a:xfrm>
            <a:off x="415805" y="281845"/>
            <a:ext cx="9534418" cy="5078313"/>
          </a:xfrm>
          <a:prstGeom prst="rect">
            <a:avLst/>
          </a:prstGeom>
          <a:noFill/>
        </p:spPr>
        <p:txBody>
          <a:bodyPr wrap="square" rtlCol="0">
            <a:spAutoFit/>
          </a:bodyPr>
          <a:lstStyle/>
          <a:p>
            <a:pPr marL="285750" indent="-285750">
              <a:buFont typeface="Wingdings" panose="05000000000000000000" pitchFamily="2" charset="2"/>
              <a:buChar char="Ø"/>
            </a:pPr>
            <a:endParaRPr lang="fr-FR" dirty="0">
              <a:latin typeface="Circe Light" panose="020B0402020203020203" pitchFamily="34" charset="0"/>
            </a:endParaRPr>
          </a:p>
          <a:p>
            <a:r>
              <a:rPr lang="fr-FR" b="1" dirty="0">
                <a:latin typeface="Circe Light" panose="020B0402020203020203" pitchFamily="34" charset="0"/>
              </a:rPr>
              <a:t>THE REMY COINTREAU CODE OF CONDUCT</a:t>
            </a:r>
          </a:p>
          <a:p>
            <a:endParaRPr lang="en-US" b="1" dirty="0">
              <a:latin typeface="Circe Light" panose="020B0402020203020203" pitchFamily="34" charset="0"/>
            </a:endParaRPr>
          </a:p>
          <a:p>
            <a:r>
              <a:rPr lang="en-US" dirty="0">
                <a:latin typeface="Circe Light" panose="020B0402020203020203" pitchFamily="34" charset="0"/>
              </a:rPr>
              <a:t>The Code of Conduct serves as a reference point and guide to help employees conduct day-to-day work.</a:t>
            </a:r>
          </a:p>
          <a:p>
            <a:endParaRPr lang="en-US" dirty="0">
              <a:latin typeface="Circe Light" panose="020B0402020203020203" pitchFamily="34" charset="0"/>
            </a:endParaRPr>
          </a:p>
          <a:p>
            <a:r>
              <a:rPr lang="en-US" dirty="0">
                <a:latin typeface="Circe Light" panose="020B0402020203020203" pitchFamily="34" charset="0"/>
              </a:rPr>
              <a:t>The Code clarifies the type of conduct that constitutes corruption and influence peddling while providing rules applicable to all employees.</a:t>
            </a:r>
          </a:p>
          <a:p>
            <a:endParaRPr lang="en-US" dirty="0">
              <a:latin typeface="Circe Light" panose="020B0402020203020203" pitchFamily="34" charset="0"/>
            </a:endParaRPr>
          </a:p>
          <a:p>
            <a:r>
              <a:rPr lang="en-US" dirty="0">
                <a:latin typeface="Circe Light" panose="020B0402020203020203" pitchFamily="34" charset="0"/>
              </a:rPr>
              <a:t>This Code is part of the internal rules of each Group entity and, therefore, applies to all Rémy Cointreau Group employees, including corporate officers, in any territory where we conduct business.</a:t>
            </a:r>
          </a:p>
          <a:p>
            <a:endParaRPr lang="en-US" dirty="0">
              <a:latin typeface="Circe Light" panose="020B0402020203020203" pitchFamily="34" charset="0"/>
            </a:endParaRPr>
          </a:p>
          <a:p>
            <a:r>
              <a:rPr lang="en-US" dirty="0">
                <a:latin typeface="Circe Light" panose="020B0402020203020203" pitchFamily="34" charset="0"/>
              </a:rPr>
              <a:t>External members working for the Group —such as suppliers, subcontractors, partners, service providers, and customers— are also required to comply with these or similar rules.</a:t>
            </a:r>
          </a:p>
          <a:p>
            <a:endParaRPr lang="fr-FR" dirty="0"/>
          </a:p>
          <a:p>
            <a:endParaRPr lang="fr-FR" dirty="0"/>
          </a:p>
          <a:p>
            <a:endParaRPr lang="fr-FR" dirty="0"/>
          </a:p>
        </p:txBody>
      </p:sp>
      <p:sp>
        <p:nvSpPr>
          <p:cNvPr id="3" name="ZoneTexte 2">
            <a:extLst>
              <a:ext uri="{FF2B5EF4-FFF2-40B4-BE49-F238E27FC236}">
                <a16:creationId xmlns:a16="http://schemas.microsoft.com/office/drawing/2014/main" id="{15D25C25-5E44-4655-A925-A723846E318F}"/>
              </a:ext>
            </a:extLst>
          </p:cNvPr>
          <p:cNvSpPr txBox="1"/>
          <p:nvPr/>
        </p:nvSpPr>
        <p:spPr>
          <a:xfrm>
            <a:off x="415805" y="4713827"/>
            <a:ext cx="11582400" cy="369332"/>
          </a:xfrm>
          <a:prstGeom prst="rect">
            <a:avLst/>
          </a:prstGeom>
          <a:noFill/>
        </p:spPr>
        <p:txBody>
          <a:bodyPr wrap="square" rtlCol="0">
            <a:spAutoFit/>
          </a:bodyPr>
          <a:lstStyle/>
          <a:p>
            <a:r>
              <a:rPr lang="fr-FR" i="1" dirty="0">
                <a:latin typeface="+mj-lt"/>
              </a:rPr>
              <a:t>[Insérer le Code de conduite dans les 4 langues, comme un </a:t>
            </a:r>
            <a:r>
              <a:rPr lang="fr-FR" i="1" dirty="0" err="1">
                <a:latin typeface="+mj-lt"/>
              </a:rPr>
              <a:t>press</a:t>
            </a:r>
            <a:r>
              <a:rPr lang="fr-FR" i="1" dirty="0">
                <a:latin typeface="+mj-lt"/>
              </a:rPr>
              <a:t> release]  </a:t>
            </a:r>
          </a:p>
        </p:txBody>
      </p:sp>
    </p:spTree>
    <p:extLst>
      <p:ext uri="{BB962C8B-B14F-4D97-AF65-F5344CB8AC3E}">
        <p14:creationId xmlns:p14="http://schemas.microsoft.com/office/powerpoint/2010/main" val="72165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EA64B3DD-6275-492F-8C3C-DA8024A1A62A}"/>
              </a:ext>
            </a:extLst>
          </p:cNvPr>
          <p:cNvSpPr txBox="1"/>
          <p:nvPr/>
        </p:nvSpPr>
        <p:spPr>
          <a:xfrm>
            <a:off x="509079" y="558606"/>
            <a:ext cx="9534418" cy="2585323"/>
          </a:xfrm>
          <a:prstGeom prst="rect">
            <a:avLst/>
          </a:prstGeom>
          <a:noFill/>
        </p:spPr>
        <p:txBody>
          <a:bodyPr wrap="square" lIns="91440" tIns="45720" rIns="91440" bIns="45720" rtlCol="0" anchor="t">
            <a:spAutoFit/>
          </a:bodyPr>
          <a:lstStyle/>
          <a:p>
            <a:r>
              <a:rPr lang="fr-FR" b="1" dirty="0">
                <a:latin typeface="Circe Light" panose="020B0402020203020203" pitchFamily="34" charset="0"/>
              </a:rPr>
              <a:t>REMY COINTREAU ETHICS LINE</a:t>
            </a:r>
          </a:p>
          <a:p>
            <a:endParaRPr lang="fr-FR" dirty="0">
              <a:latin typeface="Circe Light" panose="020B0402020203020203" pitchFamily="34" charset="0"/>
            </a:endParaRPr>
          </a:p>
          <a:p>
            <a:pPr marL="285750" indent="-285750">
              <a:buFont typeface="Wingdings,Sans-Serif"/>
              <a:buChar char="Ø"/>
            </a:pPr>
            <a:r>
              <a:rPr lang="fr-FR" dirty="0">
                <a:ea typeface="+mn-lt"/>
                <a:cs typeface="+mn-lt"/>
              </a:rPr>
              <a:t>Supprimer le mot de Marc </a:t>
            </a:r>
            <a:r>
              <a:rPr lang="fr-FR" dirty="0" err="1">
                <a:ea typeface="+mn-lt"/>
                <a:cs typeface="+mn-lt"/>
              </a:rPr>
              <a:t>Hériard</a:t>
            </a:r>
            <a:r>
              <a:rPr lang="fr-FR" dirty="0">
                <a:ea typeface="+mn-lt"/>
                <a:cs typeface="+mn-lt"/>
              </a:rPr>
              <a:t> Dubreuil sur cette page </a:t>
            </a:r>
            <a:r>
              <a:rPr lang="fr-FR" dirty="0">
                <a:ea typeface="+mn-lt"/>
                <a:cs typeface="+mn-lt"/>
                <a:hlinkClick r:id="rId2"/>
              </a:rPr>
              <a:t>https://www.remy-cointreau.com/fr/accueil/contactez-nous/speak-up/</a:t>
            </a:r>
            <a:r>
              <a:rPr lang="fr-FR" dirty="0">
                <a:ea typeface="+mn-lt"/>
                <a:cs typeface="+mn-lt"/>
              </a:rPr>
              <a:t> </a:t>
            </a:r>
            <a:endParaRPr lang="en-US">
              <a:ea typeface="+mn-lt"/>
              <a:cs typeface="+mn-lt"/>
            </a:endParaRPr>
          </a:p>
          <a:p>
            <a:pPr marL="285750" indent="-285750">
              <a:buFont typeface="Wingdings,Sans-Serif"/>
              <a:buChar char="Ø"/>
            </a:pPr>
            <a:r>
              <a:rPr lang="fr-FR" dirty="0">
                <a:ea typeface="+mn-lt"/>
                <a:cs typeface="+mn-lt"/>
              </a:rPr>
              <a:t>Idéalement, dupliquer les éléments de la page (sans le mot de Marc </a:t>
            </a:r>
            <a:r>
              <a:rPr lang="fr-FR" dirty="0" err="1">
                <a:ea typeface="+mn-lt"/>
                <a:cs typeface="+mn-lt"/>
              </a:rPr>
              <a:t>Hériard</a:t>
            </a:r>
            <a:r>
              <a:rPr lang="fr-FR" dirty="0">
                <a:ea typeface="+mn-lt"/>
                <a:cs typeface="+mn-lt"/>
              </a:rPr>
              <a:t> D, donc) dans Ethique et Conformité, à la suite des paragraphes indiqués plus haut </a:t>
            </a:r>
          </a:p>
          <a:p>
            <a:pPr marL="285750" indent="-285750">
              <a:buFont typeface="Wingdings,Sans-Serif"/>
              <a:buChar char="Ø"/>
            </a:pPr>
            <a:r>
              <a:rPr lang="fr-FR" dirty="0">
                <a:ea typeface="+mn-lt"/>
                <a:cs typeface="+mn-lt"/>
              </a:rPr>
              <a:t>Si pas possible, ne laisser que le titre et phrase d'accroche (comme sur la page Contact) pour une redirection de la page Ethique &amp; Conformité, vers </a:t>
            </a:r>
            <a:r>
              <a:rPr lang="fr-FR" dirty="0">
                <a:ea typeface="+mn-lt"/>
                <a:cs typeface="+mn-lt"/>
                <a:hlinkClick r:id="rId2"/>
              </a:rPr>
              <a:t>https://www.remy-cointreau.com/fr/accueil/contactez-nous/speak-up/</a:t>
            </a:r>
            <a:r>
              <a:rPr lang="fr-FR" dirty="0">
                <a:ea typeface="+mn-lt"/>
                <a:cs typeface="+mn-lt"/>
              </a:rPr>
              <a:t> .</a:t>
            </a:r>
            <a:endParaRPr lang="fr-FR">
              <a:cs typeface="Calibri"/>
            </a:endParaRPr>
          </a:p>
        </p:txBody>
      </p:sp>
    </p:spTree>
    <p:extLst>
      <p:ext uri="{BB962C8B-B14F-4D97-AF65-F5344CB8AC3E}">
        <p14:creationId xmlns:p14="http://schemas.microsoft.com/office/powerpoint/2010/main" val="10377541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675</Words>
  <Application>Microsoft Office PowerPoint</Application>
  <PresentationFormat>Widescreen</PresentationFormat>
  <Paragraphs>66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Pauline MICHEL</dc:creator>
  <cp:lastModifiedBy>Louise BOLLECKER</cp:lastModifiedBy>
  <cp:revision>65</cp:revision>
  <dcterms:created xsi:type="dcterms:W3CDTF">2022-01-25T08:48:57Z</dcterms:created>
  <dcterms:modified xsi:type="dcterms:W3CDTF">2022-02-28T09:05:14Z</dcterms:modified>
</cp:coreProperties>
</file>